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20"/>
  </p:notesMasterIdLst>
  <p:handoutMasterIdLst>
    <p:handoutMasterId r:id="rId21"/>
  </p:handoutMasterIdLst>
  <p:sldIdLst>
    <p:sldId id="256" r:id="rId4"/>
    <p:sldId id="257" r:id="rId5"/>
    <p:sldId id="293" r:id="rId6"/>
    <p:sldId id="344" r:id="rId7"/>
    <p:sldId id="265" r:id="rId8"/>
    <p:sldId id="308" r:id="rId9"/>
    <p:sldId id="262" r:id="rId10"/>
    <p:sldId id="305" r:id="rId11"/>
    <p:sldId id="349" r:id="rId12"/>
    <p:sldId id="313" r:id="rId13"/>
    <p:sldId id="350" r:id="rId14"/>
    <p:sldId id="271" r:id="rId15"/>
    <p:sldId id="351" r:id="rId16"/>
    <p:sldId id="352" r:id="rId17"/>
    <p:sldId id="266" r:id="rId18"/>
    <p:sldId id="34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B9D5DE-DA25-E28C-0FDD-A538726A78A6}" name="Karen Cerosaletti" initials="KC" userId="S::kcerosaletti@BENAROYARESEARCH.ORG::1783662d-174e-4f14-86b7-058a6b4761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4429" autoAdjust="0"/>
  </p:normalViewPr>
  <p:slideViewPr>
    <p:cSldViewPr snapToGrid="0">
      <p:cViewPr varScale="1">
        <p:scale>
          <a:sx n="89" d="100"/>
          <a:sy n="89" d="100"/>
        </p:scale>
        <p:origin x="44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GEM-X for libraries (</a:t>
            </a:r>
            <a:r>
              <a:rPr lang="en-US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5' GEX/TCR/ FB)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Illumina (NextSeq2000, P4 XLEAP) for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In-house alignment pipeline]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46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PCA clustering optimized with Davies-Bouldin, </a:t>
            </a:r>
            <a:r>
              <a:rPr lang="en-US" sz="1200" dirty="0" err="1"/>
              <a:t>Calinski-Harabasz</a:t>
            </a:r>
            <a:r>
              <a:rPr lang="en-US" sz="1200" dirty="0"/>
              <a:t>, and Silhouette metrics</a:t>
            </a:r>
            <a:br>
              <a:rPr lang="en-US" sz="1200" dirty="0"/>
            </a:br>
            <a:r>
              <a:rPr lang="en-US" sz="1200" dirty="0"/>
              <a:t>UMAP embedding optimized with </a:t>
            </a:r>
            <a:r>
              <a:rPr lang="en-US" sz="1200" dirty="0" err="1"/>
              <a:t>scDEED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4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Sept 20, 2024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10X analysis of Foreign and islet reactive cd4 conventional and regulatory t cells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C4AA12-EF2C-B343-74B7-64C3E7A05C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Tconv</a:t>
            </a:r>
            <a:r>
              <a:rPr lang="en-US" dirty="0"/>
              <a:t>/Treg separate well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treg</a:t>
            </a:r>
            <a:r>
              <a:rPr lang="en-US" dirty="0"/>
              <a:t> &amp; </a:t>
            </a:r>
            <a:r>
              <a:rPr lang="en-US" dirty="0" err="1"/>
              <a:t>Tconv</a:t>
            </a:r>
            <a:r>
              <a:rPr lang="en-US" dirty="0"/>
              <a:t> signatures from P390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04D3B-ADF2-7835-B1A2-BF48338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5" y="1499615"/>
            <a:ext cx="7257353" cy="2320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61A49-3382-7923-2E09-7ADC6F6E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4184973"/>
            <a:ext cx="7257353" cy="2320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583092-22D8-A439-1D49-5271DF2F0F8B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Edwards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77EDD-FDAA-9096-E985-1A5A185E6245}"/>
              </a:ext>
            </a:extLst>
          </p:cNvPr>
          <p:cNvSpPr txBox="1"/>
          <p:nvPr/>
        </p:nvSpPr>
        <p:spPr>
          <a:xfrm>
            <a:off x="7671691" y="2241748"/>
            <a:ext cx="43133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Tregs are clusters 2 and 5 on the bottom of </a:t>
            </a:r>
            <a:r>
              <a:rPr lang="en-US" dirty="0" err="1"/>
              <a:t>uMap</a:t>
            </a:r>
            <a:endParaRPr lang="en-US" dirty="0"/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Tconv</a:t>
            </a:r>
            <a:r>
              <a:rPr lang="en-US" dirty="0"/>
              <a:t> are clusters 1, 3, 4 on top right 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Large cluster 0 is mostly CEFX 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SzPct val="125000"/>
              <a:buFont typeface="Calibri" panose="020F0502020204030204" pitchFamily="34" charset="0"/>
              <a:buChar char="‒"/>
            </a:pPr>
            <a:r>
              <a:rPr lang="en-US" dirty="0"/>
              <a:t>Expresses CD154 and CD137, FOXP3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SzPct val="125000"/>
              <a:buFont typeface="Calibri" panose="020F0502020204030204" pitchFamily="34" charset="0"/>
              <a:buChar char="‒"/>
            </a:pPr>
            <a:r>
              <a:rPr lang="en-US" dirty="0"/>
              <a:t>Highly activated </a:t>
            </a:r>
            <a:r>
              <a:rPr lang="en-US" dirty="0" err="1"/>
              <a:t>Tconv</a:t>
            </a:r>
            <a:r>
              <a:rPr lang="en-US" dirty="0"/>
              <a:t>?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SzPct val="125000"/>
              <a:buFont typeface="Calibri" panose="020F0502020204030204" pitchFamily="34" charset="0"/>
              <a:buChar char="‒"/>
            </a:pPr>
            <a:r>
              <a:rPr lang="en-US" dirty="0"/>
              <a:t>Modules were defined from islet stimmed cells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8A588-7C4A-89A8-3478-EBF09F506371}"/>
              </a:ext>
            </a:extLst>
          </p:cNvPr>
          <p:cNvSpPr txBox="1"/>
          <p:nvPr/>
        </p:nvSpPr>
        <p:spPr>
          <a:xfrm>
            <a:off x="1193800" y="1675710"/>
            <a:ext cx="5761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Islet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A6559-CAB3-B012-4EEA-838CFD23DB13}"/>
              </a:ext>
            </a:extLst>
          </p:cNvPr>
          <p:cNvSpPr txBox="1"/>
          <p:nvPr/>
        </p:nvSpPr>
        <p:spPr>
          <a:xfrm>
            <a:off x="1506144" y="4356300"/>
            <a:ext cx="5761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Islet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94F2A5-7EE7-409D-5770-3F4A6803FF88}"/>
              </a:ext>
            </a:extLst>
          </p:cNvPr>
          <p:cNvSpPr/>
          <p:nvPr/>
        </p:nvSpPr>
        <p:spPr>
          <a:xfrm>
            <a:off x="876300" y="2908300"/>
            <a:ext cx="1625600" cy="52930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C670D4-FE57-5922-406B-6BFBE94E77B6}"/>
              </a:ext>
            </a:extLst>
          </p:cNvPr>
          <p:cNvSpPr/>
          <p:nvPr/>
        </p:nvSpPr>
        <p:spPr>
          <a:xfrm>
            <a:off x="2933700" y="2896444"/>
            <a:ext cx="1625600" cy="52930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2D4A8D-C468-3EAC-0617-7F58027E5624}"/>
              </a:ext>
            </a:extLst>
          </p:cNvPr>
          <p:cNvSpPr/>
          <p:nvPr/>
        </p:nvSpPr>
        <p:spPr>
          <a:xfrm>
            <a:off x="4851400" y="2896444"/>
            <a:ext cx="1625600" cy="52930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4BFA6-631A-BACA-BF36-BFD979A1176F}"/>
              </a:ext>
            </a:extLst>
          </p:cNvPr>
          <p:cNvSpPr txBox="1"/>
          <p:nvPr/>
        </p:nvSpPr>
        <p:spPr>
          <a:xfrm>
            <a:off x="3242789" y="1635226"/>
            <a:ext cx="6438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CEFX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0932D-F094-1831-B671-9D85FE2D5AB5}"/>
              </a:ext>
            </a:extLst>
          </p:cNvPr>
          <p:cNvSpPr txBox="1"/>
          <p:nvPr/>
        </p:nvSpPr>
        <p:spPr>
          <a:xfrm>
            <a:off x="3242789" y="4356300"/>
            <a:ext cx="6438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CEFX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E6FF8-000D-7F63-18F5-27275A930CDB}"/>
              </a:ext>
            </a:extLst>
          </p:cNvPr>
          <p:cNvSpPr txBox="1"/>
          <p:nvPr/>
        </p:nvSpPr>
        <p:spPr>
          <a:xfrm>
            <a:off x="5185889" y="1650988"/>
            <a:ext cx="11576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CD3/CD28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EC35F-E51D-7854-B2CC-24DDB93E79DF}"/>
              </a:ext>
            </a:extLst>
          </p:cNvPr>
          <p:cNvSpPr txBox="1"/>
          <p:nvPr/>
        </p:nvSpPr>
        <p:spPr>
          <a:xfrm>
            <a:off x="5185889" y="4301867"/>
            <a:ext cx="11576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CD3/CD28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A02D03-F16C-C126-9E8A-2CF797854446}"/>
              </a:ext>
            </a:extLst>
          </p:cNvPr>
          <p:cNvSpPr/>
          <p:nvPr/>
        </p:nvSpPr>
        <p:spPr>
          <a:xfrm>
            <a:off x="1794235" y="5050463"/>
            <a:ext cx="839278" cy="64160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92EF69-181B-7079-BFB3-8B70B9CF20F0}"/>
              </a:ext>
            </a:extLst>
          </p:cNvPr>
          <p:cNvSpPr/>
          <p:nvPr/>
        </p:nvSpPr>
        <p:spPr>
          <a:xfrm>
            <a:off x="3868673" y="5022858"/>
            <a:ext cx="839278" cy="64160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838513-35A8-7EE3-D811-FBBBF05D0543}"/>
              </a:ext>
            </a:extLst>
          </p:cNvPr>
          <p:cNvSpPr/>
          <p:nvPr/>
        </p:nvSpPr>
        <p:spPr>
          <a:xfrm>
            <a:off x="5887105" y="5025063"/>
            <a:ext cx="839278" cy="64160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EFB82-60D8-CC16-A809-8BFDED3FCDC7}"/>
              </a:ext>
            </a:extLst>
          </p:cNvPr>
          <p:cNvSpPr txBox="1"/>
          <p:nvPr/>
        </p:nvSpPr>
        <p:spPr>
          <a:xfrm>
            <a:off x="904938" y="304389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18CFF-3159-405C-52F5-084D24BA1A7C}"/>
              </a:ext>
            </a:extLst>
          </p:cNvPr>
          <p:cNvSpPr txBox="1"/>
          <p:nvPr/>
        </p:nvSpPr>
        <p:spPr>
          <a:xfrm>
            <a:off x="1935023" y="302568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B5F77-C836-FC7D-C985-880AAEDCCC2A}"/>
              </a:ext>
            </a:extLst>
          </p:cNvPr>
          <p:cNvSpPr txBox="1"/>
          <p:nvPr/>
        </p:nvSpPr>
        <p:spPr>
          <a:xfrm>
            <a:off x="2913744" y="30062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767698-BEDE-4ECE-5E32-6887B84E648D}"/>
              </a:ext>
            </a:extLst>
          </p:cNvPr>
          <p:cNvSpPr txBox="1"/>
          <p:nvPr/>
        </p:nvSpPr>
        <p:spPr>
          <a:xfrm>
            <a:off x="3943829" y="29880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BE671-8D63-94E1-F9B9-97B5E67796A4}"/>
              </a:ext>
            </a:extLst>
          </p:cNvPr>
          <p:cNvSpPr txBox="1"/>
          <p:nvPr/>
        </p:nvSpPr>
        <p:spPr>
          <a:xfrm>
            <a:off x="4968024" y="300571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CB5D4A-CC0C-DAFB-7CA6-833B962C8940}"/>
              </a:ext>
            </a:extLst>
          </p:cNvPr>
          <p:cNvSpPr txBox="1"/>
          <p:nvPr/>
        </p:nvSpPr>
        <p:spPr>
          <a:xfrm>
            <a:off x="5998109" y="29875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2E2020-71CF-3CD9-944F-653844FFC24C}"/>
              </a:ext>
            </a:extLst>
          </p:cNvPr>
          <p:cNvSpPr txBox="1"/>
          <p:nvPr/>
        </p:nvSpPr>
        <p:spPr>
          <a:xfrm>
            <a:off x="3202606" y="218136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A22A1-A7DA-7061-3776-A15A4E690F5B}"/>
              </a:ext>
            </a:extLst>
          </p:cNvPr>
          <p:cNvSpPr txBox="1"/>
          <p:nvPr/>
        </p:nvSpPr>
        <p:spPr>
          <a:xfrm>
            <a:off x="3420273" y="487812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921865-E8CA-DEE2-2740-E06CD00DFBFD}"/>
              </a:ext>
            </a:extLst>
          </p:cNvPr>
          <p:cNvGrpSpPr/>
          <p:nvPr/>
        </p:nvGrpSpPr>
        <p:grpSpPr>
          <a:xfrm>
            <a:off x="1780851" y="4980949"/>
            <a:ext cx="880550" cy="531987"/>
            <a:chOff x="1780851" y="4980949"/>
            <a:chExt cx="880550" cy="531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1CB9D4-919A-C687-AC16-5A48E7E3C1AD}"/>
                </a:ext>
              </a:extLst>
            </p:cNvPr>
            <p:cNvSpPr txBox="1"/>
            <p:nvPr/>
          </p:nvSpPr>
          <p:spPr>
            <a:xfrm>
              <a:off x="2069443" y="4980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72FA75-BE44-2886-9A5C-322F5DB3078A}"/>
                </a:ext>
              </a:extLst>
            </p:cNvPr>
            <p:cNvSpPr txBox="1"/>
            <p:nvPr/>
          </p:nvSpPr>
          <p:spPr>
            <a:xfrm>
              <a:off x="1780851" y="51743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37CB56-4C8D-994E-49E0-B02C7B0B4EB4}"/>
                </a:ext>
              </a:extLst>
            </p:cNvPr>
            <p:cNvSpPr txBox="1"/>
            <p:nvPr/>
          </p:nvSpPr>
          <p:spPr>
            <a:xfrm>
              <a:off x="2372539" y="51043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CD69ED-BCA0-7339-CFAD-BB41C0C53BA4}"/>
              </a:ext>
            </a:extLst>
          </p:cNvPr>
          <p:cNvGrpSpPr/>
          <p:nvPr/>
        </p:nvGrpSpPr>
        <p:grpSpPr>
          <a:xfrm>
            <a:off x="3827135" y="4980949"/>
            <a:ext cx="880550" cy="531987"/>
            <a:chOff x="1780851" y="4980949"/>
            <a:chExt cx="880550" cy="53198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C4395D-0A50-DD6B-022B-D538EAB99CE4}"/>
                </a:ext>
              </a:extLst>
            </p:cNvPr>
            <p:cNvSpPr txBox="1"/>
            <p:nvPr/>
          </p:nvSpPr>
          <p:spPr>
            <a:xfrm>
              <a:off x="2069443" y="4980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9D57D8-2AE5-4BCA-4EA1-B40EC7D5509B}"/>
                </a:ext>
              </a:extLst>
            </p:cNvPr>
            <p:cNvSpPr txBox="1"/>
            <p:nvPr/>
          </p:nvSpPr>
          <p:spPr>
            <a:xfrm>
              <a:off x="1780851" y="51743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B7F4B2-5ACA-C2C4-14A2-0B45763D83BD}"/>
                </a:ext>
              </a:extLst>
            </p:cNvPr>
            <p:cNvSpPr txBox="1"/>
            <p:nvPr/>
          </p:nvSpPr>
          <p:spPr>
            <a:xfrm>
              <a:off x="2372539" y="51043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66C0E4-C672-41F8-18C9-8865CD786773}"/>
              </a:ext>
            </a:extLst>
          </p:cNvPr>
          <p:cNvGrpSpPr/>
          <p:nvPr/>
        </p:nvGrpSpPr>
        <p:grpSpPr>
          <a:xfrm>
            <a:off x="5832374" y="4964028"/>
            <a:ext cx="880550" cy="531987"/>
            <a:chOff x="1780851" y="4980949"/>
            <a:chExt cx="880550" cy="53198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E3C452-2798-0D43-5783-5AEB5AC20A2F}"/>
                </a:ext>
              </a:extLst>
            </p:cNvPr>
            <p:cNvSpPr txBox="1"/>
            <p:nvPr/>
          </p:nvSpPr>
          <p:spPr>
            <a:xfrm>
              <a:off x="2069443" y="4980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C502DD-D36D-C6F4-E9F1-5EFACE8D528F}"/>
                </a:ext>
              </a:extLst>
            </p:cNvPr>
            <p:cNvSpPr txBox="1"/>
            <p:nvPr/>
          </p:nvSpPr>
          <p:spPr>
            <a:xfrm>
              <a:off x="1780851" y="51743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A4F663-942E-8165-E2A0-E9C24A52DEF7}"/>
                </a:ext>
              </a:extLst>
            </p:cNvPr>
            <p:cNvSpPr txBox="1"/>
            <p:nvPr/>
          </p:nvSpPr>
          <p:spPr>
            <a:xfrm>
              <a:off x="2372539" y="51043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9BA97EA-F448-2DDC-208C-97D7E35AA8E7}"/>
              </a:ext>
            </a:extLst>
          </p:cNvPr>
          <p:cNvSpPr txBox="1"/>
          <p:nvPr/>
        </p:nvSpPr>
        <p:spPr>
          <a:xfrm>
            <a:off x="116269" y="1812033"/>
            <a:ext cx="584134" cy="369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Treg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709CA2-FF62-0370-51AB-97282141601B}"/>
              </a:ext>
            </a:extLst>
          </p:cNvPr>
          <p:cNvSpPr txBox="1"/>
          <p:nvPr/>
        </p:nvSpPr>
        <p:spPr>
          <a:xfrm>
            <a:off x="53615" y="4286471"/>
            <a:ext cx="716799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Tconv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4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239699"/>
            <a:ext cx="11362944" cy="598043"/>
          </a:xfrm>
        </p:spPr>
        <p:txBody>
          <a:bodyPr/>
          <a:lstStyle/>
          <a:p>
            <a:r>
              <a:rPr lang="en-US" dirty="0"/>
              <a:t>CITE-Seq “gating” on AG reactive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3A1F4-C3A9-B27B-4755-33165ABB0BD1}"/>
              </a:ext>
            </a:extLst>
          </p:cNvPr>
          <p:cNvSpPr txBox="1"/>
          <p:nvPr/>
        </p:nvSpPr>
        <p:spPr>
          <a:xfrm>
            <a:off x="7782128" y="2522705"/>
            <a:ext cx="43209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CITE-seq antibodies</a:t>
            </a:r>
          </a:p>
          <a:p>
            <a:pPr marL="285750" indent="-285750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Gating without DMSO control slightly more difficult</a:t>
            </a:r>
          </a:p>
          <a:p>
            <a:pPr marL="285750" indent="-285750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New approach</a:t>
            </a:r>
          </a:p>
          <a:p>
            <a:pPr marL="742950" lvl="1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Select cells from </a:t>
            </a:r>
            <a:r>
              <a:rPr lang="en-US" dirty="0" err="1"/>
              <a:t>RNAseq</a:t>
            </a:r>
            <a:r>
              <a:rPr lang="en-US" dirty="0"/>
              <a:t> clusters that are Tregs </a:t>
            </a:r>
          </a:p>
          <a:p>
            <a:pPr marL="742950" lvl="1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Then gate with CITE-seq abs for CD154-CD137+CD25+CD127lo</a:t>
            </a:r>
          </a:p>
          <a:p>
            <a:pPr marL="742950" lvl="1" indent="-285750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7193D3-45D9-CE15-D407-702CAD3CFB90}"/>
              </a:ext>
            </a:extLst>
          </p:cNvPr>
          <p:cNvGrpSpPr/>
          <p:nvPr/>
        </p:nvGrpSpPr>
        <p:grpSpPr>
          <a:xfrm>
            <a:off x="414338" y="669300"/>
            <a:ext cx="6053688" cy="4155096"/>
            <a:chOff x="553544" y="1373306"/>
            <a:chExt cx="6053688" cy="415509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96852D-7010-9358-464A-0A2E6D6BF7C9}"/>
                </a:ext>
              </a:extLst>
            </p:cNvPr>
            <p:cNvGrpSpPr/>
            <p:nvPr/>
          </p:nvGrpSpPr>
          <p:grpSpPr>
            <a:xfrm>
              <a:off x="922876" y="1632784"/>
              <a:ext cx="5652723" cy="3895618"/>
              <a:chOff x="352210" y="1499615"/>
              <a:chExt cx="7206087" cy="4693957"/>
            </a:xfrm>
          </p:grpSpPr>
          <p:pic>
            <p:nvPicPr>
              <p:cNvPr id="3" name="Picture 2" descr="A diagram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04021EE0-7920-7F44-8623-2BFB3A8FA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2466" y="1528913"/>
                <a:ext cx="2286000" cy="2286000"/>
              </a:xfrm>
              <a:prstGeom prst="rect">
                <a:avLst/>
              </a:prstGeom>
            </p:spPr>
          </p:pic>
          <p:pic>
            <p:nvPicPr>
              <p:cNvPr id="5" name="Picture 4" descr="A diagram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C921F281-1F44-4371-B320-4FB014CE4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8466" y="1499615"/>
                <a:ext cx="2286000" cy="2286000"/>
              </a:xfrm>
              <a:prstGeom prst="rect">
                <a:avLst/>
              </a:prstGeom>
            </p:spPr>
          </p:pic>
          <p:pic>
            <p:nvPicPr>
              <p:cNvPr id="7" name="Picture 6" descr="A diagram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8BFBE15E-83C2-502E-8806-4F5DC7307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338" y="1528914"/>
                <a:ext cx="2286000" cy="2286000"/>
              </a:xfrm>
              <a:prstGeom prst="rect">
                <a:avLst/>
              </a:prstGeom>
            </p:spPr>
          </p:pic>
          <p:pic>
            <p:nvPicPr>
              <p:cNvPr id="6" name="Picture 5" descr="A graph with a number of dots&#10;&#10;Description automatically generated">
                <a:extLst>
                  <a:ext uri="{FF2B5EF4-FFF2-40B4-BE49-F238E27FC236}">
                    <a16:creationId xmlns:a16="http://schemas.microsoft.com/office/drawing/2014/main" id="{D6978D6E-9284-71D8-6B0D-014B42126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339" y="3907574"/>
                <a:ext cx="2286001" cy="2285998"/>
              </a:xfrm>
              <a:prstGeom prst="rect">
                <a:avLst/>
              </a:prstGeom>
            </p:spPr>
          </p:pic>
          <p:pic>
            <p:nvPicPr>
              <p:cNvPr id="2" name="Picture 1" descr="A graph with a number of colo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6FF29595-E505-7000-70A7-FF5BC114E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2467" y="3907574"/>
                <a:ext cx="2286001" cy="2285998"/>
              </a:xfrm>
              <a:prstGeom prst="rect">
                <a:avLst/>
              </a:prstGeom>
            </p:spPr>
          </p:pic>
          <p:pic>
            <p:nvPicPr>
              <p:cNvPr id="10" name="Picture 9" descr="A graph with colored dots&#10;&#10;Description automatically generated">
                <a:extLst>
                  <a:ext uri="{FF2B5EF4-FFF2-40B4-BE49-F238E27FC236}">
                    <a16:creationId xmlns:a16="http://schemas.microsoft.com/office/drawing/2014/main" id="{823E4EEE-83EB-8140-60BF-9E80B6960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2296" y="3907574"/>
                <a:ext cx="2286001" cy="228599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3AECC2-258F-03CD-BB51-9B2B8BEDA048}"/>
                  </a:ext>
                </a:extLst>
              </p:cNvPr>
              <p:cNvSpPr txBox="1"/>
              <p:nvPr/>
            </p:nvSpPr>
            <p:spPr>
              <a:xfrm>
                <a:off x="352210" y="3151094"/>
                <a:ext cx="108114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CD69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061D104-6B90-19BB-27DB-F6A06189EADB}"/>
                  </a:ext>
                </a:extLst>
              </p:cNvPr>
              <p:cNvGrpSpPr/>
              <p:nvPr/>
            </p:nvGrpSpPr>
            <p:grpSpPr>
              <a:xfrm>
                <a:off x="564380" y="2373383"/>
                <a:ext cx="733639" cy="779205"/>
                <a:chOff x="564380" y="2373383"/>
                <a:chExt cx="733639" cy="779205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AFE984E-EC8F-9EF6-95CC-73F6FC96279A}"/>
                    </a:ext>
                  </a:extLst>
                </p:cNvPr>
                <p:cNvCxnSpPr/>
                <p:nvPr/>
              </p:nvCxnSpPr>
              <p:spPr>
                <a:xfrm flipV="1">
                  <a:off x="564380" y="2373383"/>
                  <a:ext cx="0" cy="7777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0C90806-FD5F-2D26-DB0F-B80B2FCD7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380" y="3152588"/>
                  <a:ext cx="73363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40462B-A808-306B-5E53-F1E9D8D292E2}"/>
                  </a:ext>
                </a:extLst>
              </p:cNvPr>
              <p:cNvSpPr txBox="1"/>
              <p:nvPr/>
            </p:nvSpPr>
            <p:spPr>
              <a:xfrm>
                <a:off x="352210" y="5734968"/>
                <a:ext cx="108114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CD25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7CC13FF-1B87-45E1-E571-E06AE91DF929}"/>
                  </a:ext>
                </a:extLst>
              </p:cNvPr>
              <p:cNvGrpSpPr/>
              <p:nvPr/>
            </p:nvGrpSpPr>
            <p:grpSpPr>
              <a:xfrm>
                <a:off x="506995" y="4971860"/>
                <a:ext cx="733639" cy="779205"/>
                <a:chOff x="564380" y="2373383"/>
                <a:chExt cx="733639" cy="77920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F985FDD-997D-08AA-5B20-88E347FB2F89}"/>
                    </a:ext>
                  </a:extLst>
                </p:cNvPr>
                <p:cNvCxnSpPr/>
                <p:nvPr/>
              </p:nvCxnSpPr>
              <p:spPr>
                <a:xfrm flipV="1">
                  <a:off x="564380" y="2373383"/>
                  <a:ext cx="0" cy="7777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AF264F6-7F9E-16B0-D345-76B66F343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380" y="3152588"/>
                  <a:ext cx="73363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75FD033F-B1E0-3B4C-9E57-313AF288DC3F}"/>
                  </a:ext>
                </a:extLst>
              </p:cNvPr>
              <p:cNvSpPr/>
              <p:nvPr/>
            </p:nvSpPr>
            <p:spPr>
              <a:xfrm>
                <a:off x="2441147" y="2772826"/>
                <a:ext cx="529497" cy="1723509"/>
              </a:xfrm>
              <a:prstGeom prst="arc">
                <a:avLst>
                  <a:gd name="adj1" fmla="val 16200000"/>
                  <a:gd name="adj2" fmla="val 5215031"/>
                </a:avLst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CBF8F2-4F1E-1C19-CEDC-AC1B209065ED}"/>
                </a:ext>
              </a:extLst>
            </p:cNvPr>
            <p:cNvSpPr txBox="1"/>
            <p:nvPr/>
          </p:nvSpPr>
          <p:spPr>
            <a:xfrm>
              <a:off x="4727801" y="1373306"/>
              <a:ext cx="18794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Islet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6530FB-F21D-267F-C20D-96E13C8EF08A}"/>
                </a:ext>
              </a:extLst>
            </p:cNvPr>
            <p:cNvSpPr txBox="1"/>
            <p:nvPr/>
          </p:nvSpPr>
          <p:spPr>
            <a:xfrm>
              <a:off x="2910126" y="1423803"/>
              <a:ext cx="173784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CEFX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B25827-7EE1-7ECA-E805-B59EA11FBFB7}"/>
                </a:ext>
              </a:extLst>
            </p:cNvPr>
            <p:cNvSpPr txBox="1"/>
            <p:nvPr/>
          </p:nvSpPr>
          <p:spPr>
            <a:xfrm>
              <a:off x="751646" y="1414515"/>
              <a:ext cx="20375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CD3/CD28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5CED36-F68C-E92C-69AE-88B18414C8A5}"/>
                </a:ext>
              </a:extLst>
            </p:cNvPr>
            <p:cNvSpPr txBox="1"/>
            <p:nvPr/>
          </p:nvSpPr>
          <p:spPr>
            <a:xfrm rot="16200000">
              <a:off x="197639" y="2040186"/>
              <a:ext cx="10811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CD154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E7251-08EA-8B01-0C54-52D51E073671}"/>
                </a:ext>
              </a:extLst>
            </p:cNvPr>
            <p:cNvSpPr txBox="1"/>
            <p:nvPr/>
          </p:nvSpPr>
          <p:spPr>
            <a:xfrm rot="16200000">
              <a:off x="246374" y="4488911"/>
              <a:ext cx="10811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CD137</a:t>
              </a:r>
            </a:p>
          </p:txBody>
        </p:sp>
      </p:grpSp>
      <p:pic>
        <p:nvPicPr>
          <p:cNvPr id="34" name="Picture 33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6708C5B0-E202-0257-BE37-0B852C2254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2" y="4932415"/>
            <a:ext cx="1724434" cy="1516594"/>
          </a:xfrm>
          <a:prstGeom prst="rect">
            <a:avLst/>
          </a:prstGeom>
        </p:spPr>
      </p:pic>
      <p:pic>
        <p:nvPicPr>
          <p:cNvPr id="35" name="Picture 34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0770644F-AB42-6346-02C1-9DA1E265A9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13" y="4932416"/>
            <a:ext cx="1724434" cy="1516594"/>
          </a:xfrm>
          <a:prstGeom prst="rect">
            <a:avLst/>
          </a:prstGeom>
        </p:spPr>
      </p:pic>
      <p:pic>
        <p:nvPicPr>
          <p:cNvPr id="36" name="Picture 35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C6B8E7B4-7785-D9B6-B764-EC1E67D458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91" y="4908459"/>
            <a:ext cx="1724435" cy="151659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777C90B-2EAB-C58B-AB50-7719632DFE80}"/>
              </a:ext>
            </a:extLst>
          </p:cNvPr>
          <p:cNvGrpSpPr/>
          <p:nvPr/>
        </p:nvGrpSpPr>
        <p:grpSpPr>
          <a:xfrm>
            <a:off x="855862" y="5778375"/>
            <a:ext cx="575494" cy="646679"/>
            <a:chOff x="783670" y="5778375"/>
            <a:chExt cx="575494" cy="646679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8E3C43-D7F1-EBDB-D7E9-4D16AA41828F}"/>
                </a:ext>
              </a:extLst>
            </p:cNvPr>
            <p:cNvCxnSpPr/>
            <p:nvPr/>
          </p:nvCxnSpPr>
          <p:spPr>
            <a:xfrm flipV="1">
              <a:off x="783670" y="5778375"/>
              <a:ext cx="0" cy="645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520D981-A6E4-F0CE-06C9-71A6E9275F1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70" y="6425054"/>
              <a:ext cx="575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6526FDB-FD65-6B04-9ED1-2F816939C6E6}"/>
              </a:ext>
            </a:extLst>
          </p:cNvPr>
          <p:cNvSpPr txBox="1"/>
          <p:nvPr/>
        </p:nvSpPr>
        <p:spPr>
          <a:xfrm>
            <a:off x="719565" y="6449009"/>
            <a:ext cx="848088" cy="3065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CD25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39BB96-D7F0-0DF0-9B8C-B336669ED27E}"/>
              </a:ext>
            </a:extLst>
          </p:cNvPr>
          <p:cNvSpPr txBox="1"/>
          <p:nvPr/>
        </p:nvSpPr>
        <p:spPr>
          <a:xfrm rot="16200000">
            <a:off x="123983" y="5831791"/>
            <a:ext cx="10811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CD127</a:t>
            </a:r>
          </a:p>
        </p:txBody>
      </p:sp>
    </p:spTree>
    <p:extLst>
      <p:ext uri="{BB962C8B-B14F-4D97-AF65-F5344CB8AC3E}">
        <p14:creationId xmlns:p14="http://schemas.microsoft.com/office/powerpoint/2010/main" val="176037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ell type&#10;&#10;Description automatically generated">
            <a:extLst>
              <a:ext uri="{FF2B5EF4-FFF2-40B4-BE49-F238E27FC236}">
                <a16:creationId xmlns:a16="http://schemas.microsoft.com/office/drawing/2014/main" id="{A9427137-5A97-93EC-4DC7-97945927A4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12289" r="6592"/>
          <a:stretch/>
        </p:blipFill>
        <p:spPr>
          <a:xfrm>
            <a:off x="7090248" y="1756309"/>
            <a:ext cx="4687224" cy="3781002"/>
          </a:xfrm>
          <a:prstGeom prst="rect">
            <a:avLst/>
          </a:prstGeom>
        </p:spPr>
      </p:pic>
      <p:pic>
        <p:nvPicPr>
          <p:cNvPr id="9" name="Picture 8" descr="A diagram of a cell type&#10;&#10;Description automatically generated">
            <a:extLst>
              <a:ext uri="{FF2B5EF4-FFF2-40B4-BE49-F238E27FC236}">
                <a16:creationId xmlns:a16="http://schemas.microsoft.com/office/drawing/2014/main" id="{57C9CA1C-A6CF-430A-95BE-6E4308511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12385" r="23830"/>
          <a:stretch/>
        </p:blipFill>
        <p:spPr>
          <a:xfrm>
            <a:off x="3610954" y="1862037"/>
            <a:ext cx="3688026" cy="367527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280904"/>
            <a:ext cx="11362944" cy="753812"/>
          </a:xfrm>
        </p:spPr>
        <p:txBody>
          <a:bodyPr/>
          <a:lstStyle/>
          <a:p>
            <a:r>
              <a:rPr lang="en-US" dirty="0"/>
              <a:t>Clonal expansion shown little sharing between Treg and </a:t>
            </a:r>
            <a:r>
              <a:rPr lang="en-US" dirty="0" err="1"/>
              <a:t>Tconv</a:t>
            </a:r>
            <a:endParaRPr lang="en-US" dirty="0"/>
          </a:p>
        </p:txBody>
      </p:sp>
      <p:pic>
        <p:nvPicPr>
          <p:cNvPr id="2" name="Picture 1" descr="A diagram of a cell type&#10;&#10;Description automatically generated">
            <a:extLst>
              <a:ext uri="{FF2B5EF4-FFF2-40B4-BE49-F238E27FC236}">
                <a16:creationId xmlns:a16="http://schemas.microsoft.com/office/drawing/2014/main" id="{D8056181-3D53-007A-3D50-1DE8C75F5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t="12674" r="24815"/>
          <a:stretch/>
        </p:blipFill>
        <p:spPr>
          <a:xfrm>
            <a:off x="0" y="1768538"/>
            <a:ext cx="3840451" cy="37699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C390E7-86A6-A3A7-EACE-F46399A7BE6D}"/>
              </a:ext>
            </a:extLst>
          </p:cNvPr>
          <p:cNvSpPr txBox="1"/>
          <p:nvPr/>
        </p:nvSpPr>
        <p:spPr>
          <a:xfrm>
            <a:off x="383281" y="6240195"/>
            <a:ext cx="2874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TCR chains found in ≥2 cells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36447-9775-5A94-685C-2BEE52848DD1}"/>
              </a:ext>
            </a:extLst>
          </p:cNvPr>
          <p:cNvSpPr txBox="1"/>
          <p:nvPr/>
        </p:nvSpPr>
        <p:spPr>
          <a:xfrm>
            <a:off x="7447790" y="1492705"/>
            <a:ext cx="32891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CEFX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A413F-4851-1547-DF9E-A810CF104735}"/>
              </a:ext>
            </a:extLst>
          </p:cNvPr>
          <p:cNvSpPr txBox="1"/>
          <p:nvPr/>
        </p:nvSpPr>
        <p:spPr>
          <a:xfrm>
            <a:off x="702427" y="1541006"/>
            <a:ext cx="32891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CD3/28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2DC46-6963-F076-6C05-A430C77B7645}"/>
              </a:ext>
            </a:extLst>
          </p:cNvPr>
          <p:cNvSpPr txBox="1"/>
          <p:nvPr/>
        </p:nvSpPr>
        <p:spPr>
          <a:xfrm>
            <a:off x="4103621" y="1516262"/>
            <a:ext cx="32891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Islet</a:t>
            </a:r>
          </a:p>
        </p:txBody>
      </p:sp>
    </p:spTree>
    <p:extLst>
      <p:ext uri="{BB962C8B-B14F-4D97-AF65-F5344CB8AC3E}">
        <p14:creationId xmlns:p14="http://schemas.microsoft.com/office/powerpoint/2010/main" val="29889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totalseq</a:t>
            </a:r>
            <a:r>
              <a:rPr lang="en-US" dirty="0"/>
              <a:t> gating—polyclonal stim</a:t>
            </a:r>
          </a:p>
        </p:txBody>
      </p:sp>
      <p:pic>
        <p:nvPicPr>
          <p:cNvPr id="19" name="Picture 18" descr="A diagram of a cell type&#10;&#10;Description automatically generated">
            <a:extLst>
              <a:ext uri="{FF2B5EF4-FFF2-40B4-BE49-F238E27FC236}">
                <a16:creationId xmlns:a16="http://schemas.microsoft.com/office/drawing/2014/main" id="{DD201B4C-FEF5-4F67-ABBF-31470FED0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3629"/>
            <a:ext cx="5486400" cy="4310742"/>
          </a:xfrm>
          <a:prstGeom prst="rect">
            <a:avLst/>
          </a:prstGeom>
        </p:spPr>
      </p:pic>
      <p:pic>
        <p:nvPicPr>
          <p:cNvPr id="21" name="Picture 20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3DC004CE-8F23-039C-8CFB-E0171ED69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1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totalseq</a:t>
            </a:r>
            <a:r>
              <a:rPr lang="en-US" dirty="0"/>
              <a:t> gating—IAR stim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D5E3D57F-CBA9-096E-48D2-3C85B52EE2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3629"/>
            <a:ext cx="5486400" cy="4310742"/>
          </a:xfrm>
          <a:prstGeom prst="rect">
            <a:avLst/>
          </a:prstGeom>
        </p:spPr>
      </p:pic>
      <p:pic>
        <p:nvPicPr>
          <p:cNvPr id="7" name="Picture 6" descr="A diagram of clustering data&#10;&#10;Description automatically generated">
            <a:extLst>
              <a:ext uri="{FF2B5EF4-FFF2-40B4-BE49-F238E27FC236}">
                <a16:creationId xmlns:a16="http://schemas.microsoft.com/office/drawing/2014/main" id="{4DD5E518-383C-431D-E273-3C7F98A41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7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totalseq</a:t>
            </a:r>
            <a:r>
              <a:rPr lang="en-US" dirty="0"/>
              <a:t> gating—</a:t>
            </a:r>
            <a:r>
              <a:rPr lang="en-US" dirty="0" err="1"/>
              <a:t>cefx</a:t>
            </a:r>
            <a:r>
              <a:rPr lang="en-US" dirty="0"/>
              <a:t> stim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157569A7-B780-113D-BC75-8650C8C75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3629"/>
            <a:ext cx="5486400" cy="4310742"/>
          </a:xfrm>
          <a:prstGeom prst="rect">
            <a:avLst/>
          </a:prstGeom>
        </p:spPr>
      </p:pic>
      <p:pic>
        <p:nvPicPr>
          <p:cNvPr id="7" name="Picture 6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4B4EEAC4-99EE-1A79-8018-A78EAFD8B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83BB9E-9083-38FB-0B0A-D83AAF96E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28" y="1091363"/>
            <a:ext cx="11358372" cy="52401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10X of AIM assay was successful</a:t>
            </a:r>
          </a:p>
          <a:p>
            <a:pPr marL="969963" lvl="1" indent="-457200"/>
            <a:r>
              <a:rPr lang="en-US" dirty="0"/>
              <a:t>Multiple samples can be prepared in one day, </a:t>
            </a:r>
            <a:r>
              <a:rPr lang="en-US" dirty="0" err="1"/>
              <a:t>hashtagged</a:t>
            </a:r>
            <a:r>
              <a:rPr lang="en-US" dirty="0"/>
              <a:t>, and combined </a:t>
            </a:r>
          </a:p>
          <a:p>
            <a:pPr marL="969963" lvl="1" indent="-457200"/>
            <a:r>
              <a:rPr lang="en-US" dirty="0"/>
              <a:t>10X cell capture was poor, 35%, but chip was loaded on high end (50K)</a:t>
            </a:r>
          </a:p>
          <a:p>
            <a:pPr marL="969963" lvl="1" indent="-457200"/>
            <a:r>
              <a:rPr lang="en-US" dirty="0"/>
              <a:t>We were able to test multiple stimulations</a:t>
            </a:r>
          </a:p>
          <a:p>
            <a:pPr marL="969963" lvl="1" indent="-457200"/>
            <a:r>
              <a:rPr lang="en-US" dirty="0"/>
              <a:t>Polyclonal stimulated CD4 works well as a landscape of all CD4 T cells as they co-cluster with AIM stimulated cells</a:t>
            </a:r>
          </a:p>
          <a:p>
            <a:pPr marL="969963" lvl="1" indent="-457200"/>
            <a:r>
              <a:rPr lang="en-US" dirty="0"/>
              <a:t>Ag specific but not polyclonal stimulated T cells show clonal expansion</a:t>
            </a:r>
          </a:p>
          <a:p>
            <a:pPr marL="969963" lvl="1" indent="-457200"/>
            <a:r>
              <a:rPr lang="en-US" dirty="0"/>
              <a:t>Little TCR sharing between </a:t>
            </a:r>
            <a:r>
              <a:rPr lang="en-US" dirty="0" err="1"/>
              <a:t>Tconv</a:t>
            </a:r>
            <a:r>
              <a:rPr lang="en-US" dirty="0"/>
              <a:t> and Treg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IDAD </a:t>
            </a:r>
          </a:p>
          <a:p>
            <a:pPr marL="969963" lvl="1" indent="-457200"/>
            <a:r>
              <a:rPr lang="en-US" dirty="0"/>
              <a:t>Full CITE-seq panel, plus markers identified from RNA-seq (intracellular markers)</a:t>
            </a:r>
          </a:p>
          <a:p>
            <a:pPr marL="969963" lvl="1" indent="-457200"/>
            <a:r>
              <a:rPr lang="en-US" dirty="0"/>
              <a:t>Stimulations islet, CD3/28, other?</a:t>
            </a:r>
          </a:p>
          <a:p>
            <a:pPr marL="969963" lvl="1" indent="-457200"/>
            <a:r>
              <a:rPr lang="en-US" dirty="0"/>
              <a:t>Banked samples, lower viability than fresh &gt; fewer cells (stimulated 30e6 for islet this exp, 2e6 CD3/28)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EA79E7-801A-9A27-A2F4-2FB152DD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IDAD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9051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1EFD83-897F-6F49-B493-C71BD0C13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Is the finding of little TCR sharing between Islet reactive </a:t>
            </a:r>
            <a:r>
              <a:rPr lang="en-US" dirty="0" err="1"/>
              <a:t>Tconv</a:t>
            </a:r>
            <a:r>
              <a:rPr lang="en-US" dirty="0"/>
              <a:t> and Treg similar in microbial reactive cells?</a:t>
            </a:r>
          </a:p>
          <a:p>
            <a:pPr marL="514350" indent="-514350">
              <a:buAutoNum type="arabicPeriod"/>
            </a:pPr>
            <a:r>
              <a:rPr lang="en-US" dirty="0"/>
              <a:t>Can we use 10X to capture cells from multiple antigens and reduce cost?</a:t>
            </a:r>
          </a:p>
          <a:p>
            <a:pPr marL="798513" lvl="1" indent="-514350">
              <a:buFont typeface="+mj-lt"/>
              <a:buAutoNum type="romanLcPeriod"/>
            </a:pPr>
            <a:r>
              <a:rPr lang="en-US" dirty="0"/>
              <a:t>Create a landscape of polyclonal stimulated cells to compare since non-stimulated cells cluster separately from AIM stimulated cells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6A63F-AB2E-3967-E004-A5C2969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28" y="221651"/>
            <a:ext cx="11362944" cy="598043"/>
          </a:xfrm>
        </p:spPr>
        <p:txBody>
          <a:bodyPr/>
          <a:lstStyle/>
          <a:p>
            <a:r>
              <a:rPr lang="en-US" dirty="0"/>
              <a:t>Final Experimental workflow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D1968-ACA3-BE37-8152-AF7969EE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6" r="5450"/>
          <a:stretch/>
        </p:blipFill>
        <p:spPr>
          <a:xfrm>
            <a:off x="758765" y="862456"/>
            <a:ext cx="8649930" cy="57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3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4BE2-45CC-5E1C-DA68-E16432BF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A4511D0-4479-C777-206B-EDD865F0F1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4709884"/>
              </p:ext>
            </p:extLst>
          </p:nvPr>
        </p:nvGraphicFramePr>
        <p:xfrm>
          <a:off x="1088106" y="1527208"/>
          <a:ext cx="5096126" cy="4329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5479">
                  <a:extLst>
                    <a:ext uri="{9D8B030D-6E8A-4147-A177-3AD203B41FA5}">
                      <a16:colId xmlns:a16="http://schemas.microsoft.com/office/drawing/2014/main" val="3416100226"/>
                    </a:ext>
                  </a:extLst>
                </a:gridCol>
                <a:gridCol w="1393439">
                  <a:extLst>
                    <a:ext uri="{9D8B030D-6E8A-4147-A177-3AD203B41FA5}">
                      <a16:colId xmlns:a16="http://schemas.microsoft.com/office/drawing/2014/main" val="3129556592"/>
                    </a:ext>
                  </a:extLst>
                </a:gridCol>
                <a:gridCol w="2067208">
                  <a:extLst>
                    <a:ext uri="{9D8B030D-6E8A-4147-A177-3AD203B41FA5}">
                      <a16:colId xmlns:a16="http://schemas.microsoft.com/office/drawing/2014/main" val="28444294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Flow Abs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otalSeq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Hastag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2414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576475"/>
                  </a:ext>
                </a:extLst>
              </a:tr>
              <a:tr h="275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CD4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695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CD8 (dump)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4770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CD19 (dump)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592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CD14 (dump)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2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CD56 (dump)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865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500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CD154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1254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CD137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Anti-human Hashtag 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6114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CD69 (DMSO only)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003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CD25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7220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CD127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5938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CD45RA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605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CD45RO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8352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CCR7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09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 IgG1, </a:t>
                      </a: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κ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10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44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70356A-FA87-1545-AAA9-818310F9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overview – </a:t>
            </a:r>
            <a:r>
              <a:rPr lang="en-US" dirty="0" err="1"/>
              <a:t>rna</a:t>
            </a:r>
            <a:r>
              <a:rPr lang="en-US" dirty="0"/>
              <a:t>-seq</a:t>
            </a:r>
          </a:p>
        </p:txBody>
      </p:sp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7AEDD37-A461-6254-4AFD-6339C0098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88" y="1298122"/>
            <a:ext cx="4786278" cy="4261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B3474-8391-28B5-E572-F82D85DEF12C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Edwards </a:t>
            </a:r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F4CACB99-6192-6A8F-3434-2201F442D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55" y="3526054"/>
            <a:ext cx="3678681" cy="2768237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176861C-2161-5042-DAD9-70A990D4A2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62" y="1086220"/>
            <a:ext cx="3400201" cy="25586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B87401-07E0-CDA0-1A6F-6697257CF5FD}"/>
              </a:ext>
            </a:extLst>
          </p:cNvPr>
          <p:cNvSpPr/>
          <p:nvPr/>
        </p:nvSpPr>
        <p:spPr>
          <a:xfrm rot="1726761">
            <a:off x="317565" y="1352490"/>
            <a:ext cx="2861386" cy="170917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056DC-9677-0FCE-75AB-4BA31DE27E57}"/>
              </a:ext>
            </a:extLst>
          </p:cNvPr>
          <p:cNvSpPr txBox="1"/>
          <p:nvPr/>
        </p:nvSpPr>
        <p:spPr>
          <a:xfrm>
            <a:off x="538322" y="317370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GEMS with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0DE56-669E-363A-BDBC-D98873899D8B}"/>
              </a:ext>
            </a:extLst>
          </p:cNvPr>
          <p:cNvSpPr txBox="1"/>
          <p:nvPr/>
        </p:nvSpPr>
        <p:spPr>
          <a:xfrm>
            <a:off x="5319670" y="1086220"/>
            <a:ext cx="1786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Genes vs reads/cell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BB911-0BC8-734E-3175-17CB739723D9}"/>
              </a:ext>
            </a:extLst>
          </p:cNvPr>
          <p:cNvSpPr txBox="1"/>
          <p:nvPr/>
        </p:nvSpPr>
        <p:spPr>
          <a:xfrm>
            <a:off x="5221789" y="3612559"/>
            <a:ext cx="2037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Sequencing saturation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0A517-65DD-70D0-262F-0B078D58AC18}"/>
              </a:ext>
            </a:extLst>
          </p:cNvPr>
          <p:cNvSpPr txBox="1"/>
          <p:nvPr/>
        </p:nvSpPr>
        <p:spPr>
          <a:xfrm>
            <a:off x="7786662" y="1665595"/>
            <a:ext cx="44190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Cell viability: 91% </a:t>
            </a:r>
          </a:p>
          <a:p>
            <a:pPr marL="742950" lvl="1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Lower than ideal</a:t>
            </a:r>
          </a:p>
          <a:p>
            <a:pPr>
              <a:buClr>
                <a:schemeClr val="tx2"/>
              </a:buClr>
            </a:pPr>
            <a:endParaRPr lang="en-US" b="1" dirty="0"/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b="1" dirty="0"/>
              <a:t>37,420 cells recovered/ 106K loaded – between 2 batches (35%)</a:t>
            </a:r>
          </a:p>
          <a:p>
            <a:pPr marL="742950" lvl="1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overloaded – target should be 20-30K per lane (capture ~20K from 10X)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2,310 median genes/cell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24,244 total genes detected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/>
              <a:t>8,117 Median UMI counts/cell</a:t>
            </a:r>
          </a:p>
        </p:txBody>
      </p:sp>
    </p:spTree>
    <p:extLst>
      <p:ext uri="{BB962C8B-B14F-4D97-AF65-F5344CB8AC3E}">
        <p14:creationId xmlns:p14="http://schemas.microsoft.com/office/powerpoint/2010/main" val="208438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1F1031-D77D-F477-BA6E-E4A87DBFD6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528" y="893739"/>
            <a:ext cx="11363134" cy="487681"/>
          </a:xfrm>
        </p:spPr>
        <p:txBody>
          <a:bodyPr/>
          <a:lstStyle/>
          <a:p>
            <a:r>
              <a:rPr lang="en-US" dirty="0"/>
              <a:t>Most hashtags had good separation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5B2D6-27B1-3F63-B714-00A42C0E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295696"/>
            <a:ext cx="11362944" cy="598043"/>
          </a:xfrm>
        </p:spPr>
        <p:txBody>
          <a:bodyPr/>
          <a:lstStyle/>
          <a:p>
            <a:r>
              <a:rPr lang="en-US" dirty="0"/>
              <a:t>Hashtag demultiplexing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3F295-2FC7-7E79-F050-178637C6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70" r="66101"/>
          <a:stretch/>
        </p:blipFill>
        <p:spPr>
          <a:xfrm>
            <a:off x="5519484" y="1585842"/>
            <a:ext cx="6681497" cy="4471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725C-9207-6459-4C46-3700D83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" y="1830439"/>
            <a:ext cx="5407972" cy="2478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106A06-9C88-FE95-82E4-8CC7941FC90C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Edwards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606A5-4287-D37F-3C9F-51D5439F63A8}"/>
              </a:ext>
            </a:extLst>
          </p:cNvPr>
          <p:cNvSpPr txBox="1"/>
          <p:nvPr/>
        </p:nvSpPr>
        <p:spPr>
          <a:xfrm>
            <a:off x="263518" y="4539965"/>
            <a:ext cx="5407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37,420K cells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1,873 </a:t>
            </a:r>
            <a:r>
              <a:rPr lang="en-US" dirty="0" err="1"/>
              <a:t>Multiplet</a:t>
            </a:r>
            <a:r>
              <a:rPr lang="en-US" dirty="0"/>
              <a:t> GEMs and 108 Negative GEMs identified and removed</a:t>
            </a:r>
          </a:p>
          <a:p>
            <a:endParaRPr lang="en-US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CD3/28 hashtags were diluted previously and still worked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F6F305-E0DC-1AF9-E5DB-C993E6B53F3E}"/>
              </a:ext>
            </a:extLst>
          </p:cNvPr>
          <p:cNvSpPr/>
          <p:nvPr/>
        </p:nvSpPr>
        <p:spPr>
          <a:xfrm>
            <a:off x="6095905" y="3429000"/>
            <a:ext cx="5511895" cy="203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DA932D-25D2-2F04-640C-7BACE15D7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447542"/>
              </p:ext>
            </p:extLst>
          </p:nvPr>
        </p:nvGraphicFramePr>
        <p:xfrm>
          <a:off x="2069511" y="1402505"/>
          <a:ext cx="6891564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489">
                  <a:extLst>
                    <a:ext uri="{9D8B030D-6E8A-4147-A177-3AD203B41FA5}">
                      <a16:colId xmlns:a16="http://schemas.microsoft.com/office/drawing/2014/main" val="167015804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75443648"/>
                    </a:ext>
                  </a:extLst>
                </a:gridCol>
                <a:gridCol w="955384">
                  <a:extLst>
                    <a:ext uri="{9D8B030D-6E8A-4147-A177-3AD203B41FA5}">
                      <a16:colId xmlns:a16="http://schemas.microsoft.com/office/drawing/2014/main" val="1121948352"/>
                    </a:ext>
                  </a:extLst>
                </a:gridCol>
                <a:gridCol w="998627">
                  <a:extLst>
                    <a:ext uri="{9D8B030D-6E8A-4147-A177-3AD203B41FA5}">
                      <a16:colId xmlns:a16="http://schemas.microsoft.com/office/drawing/2014/main" val="3976309633"/>
                    </a:ext>
                  </a:extLst>
                </a:gridCol>
                <a:gridCol w="1165064">
                  <a:extLst>
                    <a:ext uri="{9D8B030D-6E8A-4147-A177-3AD203B41FA5}">
                      <a16:colId xmlns:a16="http://schemas.microsoft.com/office/drawing/2014/main" val="4161042917"/>
                    </a:ext>
                  </a:extLst>
                </a:gridCol>
              </a:tblGrid>
              <a:tr h="15728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u="none" strike="noStrike" dirty="0">
                          <a:effectLst/>
                        </a:rPr>
                        <a:t>Exp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u="none" strike="noStrike" dirty="0">
                          <a:effectLst/>
                        </a:rPr>
                        <a:t>Donor Id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>
                          <a:effectLst/>
                        </a:rPr>
                        <a:t>Islet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>
                          <a:effectLst/>
                        </a:rPr>
                        <a:t>CEFX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>
                          <a:effectLst/>
                        </a:rPr>
                        <a:t>CD3/28</a:t>
                      </a:r>
                      <a:endParaRPr lang="en-US" sz="20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16785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# cells stimulated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30e6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20e6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2e6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5095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CerosalettiLab448473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240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3111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493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0108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CerosalettiLab632811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388</a:t>
                      </a:r>
                      <a:endParaRPr lang="en-US" sz="2000" b="0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1334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604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69626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CerosalettiLab839987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263</a:t>
                      </a:r>
                      <a:endParaRPr lang="en-US" sz="2000" b="0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8612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279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1594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CerosalettiLab942655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244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12609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439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9339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CerosalettiLab1059994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114</a:t>
                      </a:r>
                      <a:endParaRPr lang="en-US" sz="2000" b="0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1437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42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86796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CerosalettiLab1464776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153</a:t>
                      </a:r>
                      <a:endParaRPr lang="en-US" sz="2000" b="0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1884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160</a:t>
                      </a:r>
                      <a:endParaRPr lang="en-US" sz="2000" b="0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781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989905-88C9-746C-CD29-CA6CFD5D6009}"/>
              </a:ext>
            </a:extLst>
          </p:cNvPr>
          <p:cNvSpPr txBox="1"/>
          <p:nvPr/>
        </p:nvSpPr>
        <p:spPr>
          <a:xfrm>
            <a:off x="1326181" y="4287801"/>
            <a:ext cx="97913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Even with decreased recovery, we still recovered more cells than previously with </a:t>
            </a:r>
            <a:r>
              <a:rPr lang="en-US" sz="2000" dirty="0" err="1"/>
              <a:t>PlateSeq</a:t>
            </a:r>
            <a:endParaRPr lang="en-US" sz="2000" dirty="0"/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CEFX was down-sampled to 600 for downstream analysis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Although similar numbers were set up within each stim, recovery varied</a:t>
            </a:r>
          </a:p>
          <a:p>
            <a:pPr marL="800100" lvl="1" indent="-342900">
              <a:spcAft>
                <a:spcPts val="600"/>
              </a:spcAft>
              <a:buClr>
                <a:schemeClr val="tx2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dirty="0"/>
              <a:t>Sort stims separately or use fluorescent barcoding to ensure more even numbers</a:t>
            </a:r>
          </a:p>
          <a:p>
            <a:pPr marL="800100" lvl="1" indent="-342900">
              <a:spcAft>
                <a:spcPts val="600"/>
              </a:spcAft>
              <a:buClr>
                <a:schemeClr val="tx2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dirty="0"/>
              <a:t>We could have stimmed fewer cells for CEFX  and more for islet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CB48-9951-D571-A18A-2C0D32EDF862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Edwards </a:t>
            </a:r>
          </a:p>
        </p:txBody>
      </p:sp>
    </p:spTree>
    <p:extLst>
      <p:ext uri="{BB962C8B-B14F-4D97-AF65-F5344CB8AC3E}">
        <p14:creationId xmlns:p14="http://schemas.microsoft.com/office/powerpoint/2010/main" val="202231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6B13-C507-670F-A578-FE2A38D0F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528" y="1143169"/>
            <a:ext cx="11363134" cy="487681"/>
          </a:xfrm>
        </p:spPr>
        <p:txBody>
          <a:bodyPr/>
          <a:lstStyle/>
          <a:p>
            <a:r>
              <a:rPr lang="en-US" dirty="0"/>
              <a:t>Similar results as </a:t>
            </a:r>
            <a:r>
              <a:rPr lang="en-US" dirty="0" err="1"/>
              <a:t>PlateSeq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860E35-BFE9-863F-A861-BE64BC28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778044"/>
          </a:xfrm>
        </p:spPr>
        <p:txBody>
          <a:bodyPr/>
          <a:lstStyle/>
          <a:p>
            <a:r>
              <a:rPr lang="en-US" sz="2800" dirty="0"/>
              <a:t>Productive TCR pairs found in 80% of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0E6C-A975-7E74-059F-19A357689EA5}"/>
              </a:ext>
            </a:extLst>
          </p:cNvPr>
          <p:cNvSpPr txBox="1"/>
          <p:nvPr/>
        </p:nvSpPr>
        <p:spPr>
          <a:xfrm>
            <a:off x="8429077" y="2681149"/>
            <a:ext cx="37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None ~ 5%</a:t>
            </a:r>
          </a:p>
          <a:p>
            <a:r>
              <a:rPr lang="en-US" dirty="0">
                <a:solidFill>
                  <a:srgbClr val="000000"/>
                </a:solidFill>
              </a:rPr>
              <a:t>Alpha only ~ 9%</a:t>
            </a:r>
          </a:p>
          <a:p>
            <a:r>
              <a:rPr lang="en-US" dirty="0">
                <a:solidFill>
                  <a:srgbClr val="000000"/>
                </a:solidFill>
              </a:rPr>
              <a:t>Beta only ~ 6%</a:t>
            </a:r>
          </a:p>
          <a:p>
            <a:r>
              <a:rPr lang="en-US" dirty="0">
                <a:solidFill>
                  <a:srgbClr val="000000"/>
                </a:solidFill>
              </a:rPr>
              <a:t>Both ~ 80%</a:t>
            </a:r>
          </a:p>
          <a:p>
            <a:r>
              <a:rPr lang="en-US" dirty="0">
                <a:solidFill>
                  <a:srgbClr val="000000"/>
                </a:solidFill>
              </a:rPr>
              <a:t>Removed: 35 </a:t>
            </a:r>
            <a:r>
              <a:rPr lang="en-US" dirty="0" err="1">
                <a:solidFill>
                  <a:srgbClr val="000000"/>
                </a:solidFill>
              </a:rPr>
              <a:t>iNKT</a:t>
            </a:r>
            <a:r>
              <a:rPr lang="en-US" dirty="0">
                <a:solidFill>
                  <a:srgbClr val="000000"/>
                </a:solidFill>
              </a:rPr>
              <a:t>, 11 MAIT cells, 1065 </a:t>
            </a:r>
            <a:r>
              <a:rPr lang="en-US" dirty="0" err="1">
                <a:solidFill>
                  <a:srgbClr val="000000"/>
                </a:solidFill>
              </a:rPr>
              <a:t>multiplets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B541A-451E-3902-44BC-35692034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4" y="1984249"/>
            <a:ext cx="7772400" cy="3886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58820F-4EBF-AB6F-2342-F21AF903563F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Edwards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095E-2FDE-9B57-9962-AE878E08B5FD}"/>
              </a:ext>
            </a:extLst>
          </p:cNvPr>
          <p:cNvSpPr txBox="1"/>
          <p:nvPr/>
        </p:nvSpPr>
        <p:spPr>
          <a:xfrm>
            <a:off x="1638300" y="1736547"/>
            <a:ext cx="57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Islet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9731-D484-35D9-22CB-42648A378B55}"/>
              </a:ext>
            </a:extLst>
          </p:cNvPr>
          <p:cNvSpPr txBox="1"/>
          <p:nvPr/>
        </p:nvSpPr>
        <p:spPr>
          <a:xfrm>
            <a:off x="3477565" y="1719566"/>
            <a:ext cx="64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CEFX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D9E99-8638-7607-B11A-CAF85A597C72}"/>
              </a:ext>
            </a:extLst>
          </p:cNvPr>
          <p:cNvSpPr txBox="1"/>
          <p:nvPr/>
        </p:nvSpPr>
        <p:spPr>
          <a:xfrm>
            <a:off x="5098464" y="1736547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CD3/CD28</a:t>
            </a:r>
          </a:p>
        </p:txBody>
      </p:sp>
    </p:spTree>
    <p:extLst>
      <p:ext uri="{BB962C8B-B14F-4D97-AF65-F5344CB8AC3E}">
        <p14:creationId xmlns:p14="http://schemas.microsoft.com/office/powerpoint/2010/main" val="358127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7AFEB-7CC4-3657-7719-77B411704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338" y="1024986"/>
            <a:ext cx="11363134" cy="487681"/>
          </a:xfrm>
        </p:spPr>
        <p:txBody>
          <a:bodyPr/>
          <a:lstStyle/>
          <a:p>
            <a:r>
              <a:rPr lang="en-US" sz="2400" dirty="0"/>
              <a:t>No sample/ batch effect; polyclonal CD4 cell landscape integrated with AIM+ cells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0D5BC-5B25-E256-E2BD-8010A95E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Distinct transcript profiles revealed by </a:t>
            </a:r>
            <a:r>
              <a:rPr lang="en-US" sz="2800" dirty="0" err="1"/>
              <a:t>rna</a:t>
            </a:r>
            <a:r>
              <a:rPr lang="en-US" sz="2800" dirty="0"/>
              <a:t>-seq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EBD6-A035-2303-F974-E0CA034B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723"/>
          <a:stretch/>
        </p:blipFill>
        <p:spPr>
          <a:xfrm>
            <a:off x="5885428" y="1629309"/>
            <a:ext cx="5892044" cy="1633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47DEE5-F7F6-4ECB-3A59-53140D59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7" y="1680768"/>
            <a:ext cx="5184367" cy="4752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8C4439-440A-2257-FDD9-47A1981A99F8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Edwards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0808D-ABCE-AEAF-A353-F93CD31E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33"/>
          <a:stretch/>
        </p:blipFill>
        <p:spPr>
          <a:xfrm>
            <a:off x="5885428" y="3331486"/>
            <a:ext cx="5892044" cy="172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052B2-B838-D1C4-4974-EDE868B1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367" b="33355"/>
          <a:stretch/>
        </p:blipFill>
        <p:spPr>
          <a:xfrm>
            <a:off x="5885428" y="5126434"/>
            <a:ext cx="5892044" cy="1633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B9984-0E9A-1777-2A30-9261BD4E1B9E}"/>
              </a:ext>
            </a:extLst>
          </p:cNvPr>
          <p:cNvSpPr txBox="1"/>
          <p:nvPr/>
        </p:nvSpPr>
        <p:spPr>
          <a:xfrm>
            <a:off x="2190872" y="29860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D6793-417D-1888-E1BA-4D087C7ACCD0}"/>
              </a:ext>
            </a:extLst>
          </p:cNvPr>
          <p:cNvSpPr txBox="1"/>
          <p:nvPr/>
        </p:nvSpPr>
        <p:spPr>
          <a:xfrm>
            <a:off x="3432596" y="2870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75BED-B6E9-F80E-ED07-D3E7DBDC1D98}"/>
              </a:ext>
            </a:extLst>
          </p:cNvPr>
          <p:cNvSpPr txBox="1"/>
          <p:nvPr/>
        </p:nvSpPr>
        <p:spPr>
          <a:xfrm>
            <a:off x="3432596" y="3802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65902-C9EE-A056-ABF6-2901E8100100}"/>
              </a:ext>
            </a:extLst>
          </p:cNvPr>
          <p:cNvSpPr txBox="1"/>
          <p:nvPr/>
        </p:nvSpPr>
        <p:spPr>
          <a:xfrm>
            <a:off x="2341715" y="48639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AA951-EB9B-3F18-0046-C5CE969C5676}"/>
              </a:ext>
            </a:extLst>
          </p:cNvPr>
          <p:cNvSpPr txBox="1"/>
          <p:nvPr/>
        </p:nvSpPr>
        <p:spPr>
          <a:xfrm>
            <a:off x="4334537" y="3770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AB035-888E-24E3-719D-C5E17C881A67}"/>
              </a:ext>
            </a:extLst>
          </p:cNvPr>
          <p:cNvSpPr txBox="1"/>
          <p:nvPr/>
        </p:nvSpPr>
        <p:spPr>
          <a:xfrm>
            <a:off x="2858925" y="39021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A49B-535C-6209-DC1F-B61E1F3D0CA7}"/>
              </a:ext>
            </a:extLst>
          </p:cNvPr>
          <p:cNvSpPr txBox="1"/>
          <p:nvPr/>
        </p:nvSpPr>
        <p:spPr>
          <a:xfrm>
            <a:off x="3281753" y="4773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89A26-D17F-F6AD-EA05-03E9E9BE4D89}"/>
              </a:ext>
            </a:extLst>
          </p:cNvPr>
          <p:cNvSpPr txBox="1"/>
          <p:nvPr/>
        </p:nvSpPr>
        <p:spPr>
          <a:xfrm>
            <a:off x="1041323" y="3239802"/>
            <a:ext cx="1083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Mostly CEFX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6FBD5-B9A7-A750-446E-8A266F762AFB}"/>
              </a:ext>
            </a:extLst>
          </p:cNvPr>
          <p:cNvSpPr txBox="1"/>
          <p:nvPr/>
        </p:nvSpPr>
        <p:spPr>
          <a:xfrm>
            <a:off x="11010900" y="5574069"/>
            <a:ext cx="488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islet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BBA6F3-4A00-4F06-1741-6F3FFDC6AB53}"/>
              </a:ext>
            </a:extLst>
          </p:cNvPr>
          <p:cNvSpPr/>
          <p:nvPr/>
        </p:nvSpPr>
        <p:spPr>
          <a:xfrm>
            <a:off x="1130968" y="4620126"/>
            <a:ext cx="301686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0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 Template</Template>
  <TotalTime>2242</TotalTime>
  <Words>788</Words>
  <Application>Microsoft Office PowerPoint</Application>
  <PresentationFormat>Widescreen</PresentationFormat>
  <Paragraphs>208</Paragraphs>
  <Slides>16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Arial</vt:lpstr>
      <vt:lpstr>Calibri</vt:lpstr>
      <vt:lpstr>Courier New</vt:lpstr>
      <vt:lpstr>MADE Outer Sans</vt:lpstr>
      <vt:lpstr>Wingdings</vt:lpstr>
      <vt:lpstr>Title Slides</vt:lpstr>
      <vt:lpstr>Content Slides</vt:lpstr>
      <vt:lpstr>Divider Slides</vt:lpstr>
      <vt:lpstr>PowerPoint Presentation</vt:lpstr>
      <vt:lpstr>Question</vt:lpstr>
      <vt:lpstr>Final Experimental workflow</vt:lpstr>
      <vt:lpstr>Antibodies</vt:lpstr>
      <vt:lpstr>Qc overview – rna-seq</vt:lpstr>
      <vt:lpstr>Hashtag demultiplexing</vt:lpstr>
      <vt:lpstr>Cells passing qc for each hashtag</vt:lpstr>
      <vt:lpstr>Productive TCR pairs found in 80% of cells</vt:lpstr>
      <vt:lpstr>Distinct transcript profiles revealed by rna-seq</vt:lpstr>
      <vt:lpstr>treg &amp; Tconv signatures from P390</vt:lpstr>
      <vt:lpstr>CITE-Seq “gating” on AG reactive cells</vt:lpstr>
      <vt:lpstr>Clonal expansion shown little sharing between Treg and Tconv</vt:lpstr>
      <vt:lpstr>Airline plots—totalseq gating—polyclonal stim</vt:lpstr>
      <vt:lpstr>Airline plots—totalseq gating—IAR stim</vt:lpstr>
      <vt:lpstr>Airline plots—totalseq gating—cefx stim</vt:lpstr>
      <vt:lpstr>Conclusions and IDAD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Janice Chen</dc:creator>
  <cp:lastModifiedBy>Karen Cerosaletti</cp:lastModifiedBy>
  <cp:revision>25</cp:revision>
  <dcterms:created xsi:type="dcterms:W3CDTF">2024-09-15T22:25:52Z</dcterms:created>
  <dcterms:modified xsi:type="dcterms:W3CDTF">2024-09-20T17:58:27Z</dcterms:modified>
</cp:coreProperties>
</file>